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9" r:id="rId5"/>
    <p:sldId id="260" r:id="rId6"/>
    <p:sldId id="261" r:id="rId7"/>
    <p:sldId id="295" r:id="rId8"/>
    <p:sldId id="296" r:id="rId9"/>
    <p:sldId id="29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64340"/>
    <a:srgbClr val="B94441"/>
    <a:srgbClr val="602322"/>
    <a:srgbClr val="782C2A"/>
    <a:srgbClr val="973735"/>
    <a:srgbClr val="C35855"/>
    <a:srgbClr val="C96765"/>
    <a:srgbClr val="D17F7D"/>
    <a:srgbClr val="E8BFBE"/>
    <a:srgbClr val="DDA0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5C34D-FA39-4D35-9A55-341E44D7669B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AFE52-B173-4C16-941E-4A64F6271A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3096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F08A-DC72-4B5E-BAB4-2994C2B5A7D0}" type="datetimeFigureOut">
              <a:rPr lang="ru-RU" smtClean="0"/>
              <a:pPr/>
              <a:t>01.11.2016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D95B-9062-4084-9303-0BC7E08C93D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35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Принято</a:t>
            </a:r>
            <a:r>
              <a:rPr lang="ru-RU" baseline="0" dirty="0" smtClean="0"/>
              <a:t> решение не компенсировать затраты на дороги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747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270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192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104" y="5805264"/>
            <a:ext cx="47880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656038"/>
            <a:ext cx="78123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Частичное возмещение затрат на создание объектов инженерной </a:t>
            </a:r>
            <a:br>
              <a:rPr lang="ru-RU" sz="1600" b="1" dirty="0" smtClean="0"/>
            </a:br>
            <a:r>
              <a:rPr lang="ru-RU" sz="1600" b="1" dirty="0" smtClean="0"/>
              <a:t>инфраструктуры для новых промышленных предприятий </a:t>
            </a:r>
            <a:br>
              <a:rPr lang="ru-RU" sz="1600" b="1" dirty="0" smtClean="0"/>
            </a:br>
            <a:r>
              <a:rPr lang="ru-RU" sz="1600" b="1" dirty="0" smtClean="0"/>
              <a:t>и для новых производственных мощностей существующих </a:t>
            </a:r>
            <a:br>
              <a:rPr lang="ru-RU" sz="1600" b="1" dirty="0" smtClean="0"/>
            </a:br>
            <a:r>
              <a:rPr lang="ru-RU" sz="1600" b="1" dirty="0" smtClean="0"/>
              <a:t>промышленных предприятий на территории Московской области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맑은 고딕" pitchFamily="50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51116" cy="14034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Условия реализации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2880" y="1124744"/>
            <a:ext cx="8229600" cy="460648"/>
          </a:xfrm>
        </p:spPr>
        <p:txBody>
          <a:bodyPr/>
          <a:lstStyle/>
          <a:p>
            <a:pPr lvl="0"/>
            <a:r>
              <a:rPr lang="ru-RU" altLang="ko-KR" b="1" dirty="0" smtClean="0">
                <a:latin typeface="Calibri" pitchFamily="34" charset="0"/>
              </a:rPr>
              <a:t>Мера поддержки распространяется на: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모서리가 둥근 직사각형 4"/>
          <p:cNvSpPr/>
          <p:nvPr/>
        </p:nvSpPr>
        <p:spPr>
          <a:xfrm>
            <a:off x="685100" y="2643252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830014" y="2799549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5709" y="4021649"/>
            <a:ext cx="158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Водоснабжение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2" name="모서리가 둥근 직사각형 4"/>
          <p:cNvSpPr/>
          <p:nvPr/>
        </p:nvSpPr>
        <p:spPr>
          <a:xfrm>
            <a:off x="4774446" y="2675982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타원 8"/>
          <p:cNvSpPr/>
          <p:nvPr/>
        </p:nvSpPr>
        <p:spPr>
          <a:xfrm>
            <a:off x="4909461" y="2823775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96108" y="4045875"/>
            <a:ext cx="1409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Газификация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모서리가 둥근 직사각형 4"/>
          <p:cNvSpPr/>
          <p:nvPr/>
        </p:nvSpPr>
        <p:spPr>
          <a:xfrm>
            <a:off x="2769968" y="2640964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타원 8"/>
          <p:cNvSpPr/>
          <p:nvPr/>
        </p:nvSpPr>
        <p:spPr>
          <a:xfrm>
            <a:off x="2904983" y="2788757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687767" y="4010857"/>
            <a:ext cx="158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Электрификация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6" name="모서리가 둥근 직사각형 4"/>
          <p:cNvSpPr/>
          <p:nvPr/>
        </p:nvSpPr>
        <p:spPr>
          <a:xfrm>
            <a:off x="6853538" y="2701650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타원 8"/>
          <p:cNvSpPr/>
          <p:nvPr/>
        </p:nvSpPr>
        <p:spPr>
          <a:xfrm>
            <a:off x="6988553" y="2849443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875200" y="3997794"/>
            <a:ext cx="1409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Очистные сооружения</a:t>
            </a:r>
            <a:endParaRPr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26" name="Picture 2" descr="C:\Users\DembitskiyMN\Desktop\techet-kr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749" y="2935020"/>
            <a:ext cx="864096" cy="1029978"/>
          </a:xfrm>
          <a:prstGeom prst="rect">
            <a:avLst/>
          </a:prstGeom>
          <a:noFill/>
        </p:spPr>
      </p:pic>
      <p:pic>
        <p:nvPicPr>
          <p:cNvPr id="1027" name="Picture 3" descr="C:\Users\DembitskiyMN\Desktop\bulb_PNG12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807" y="2784980"/>
            <a:ext cx="936104" cy="1216285"/>
          </a:xfrm>
          <a:prstGeom prst="rect">
            <a:avLst/>
          </a:prstGeom>
          <a:noFill/>
        </p:spPr>
      </p:pic>
      <p:pic>
        <p:nvPicPr>
          <p:cNvPr id="1028" name="Picture 4" descr="C:\Users\DembitskiyMN\Desktop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36949" y="2903184"/>
            <a:ext cx="1912430" cy="1029770"/>
          </a:xfrm>
          <a:prstGeom prst="rect">
            <a:avLst/>
          </a:prstGeom>
          <a:noFill/>
        </p:spPr>
      </p:pic>
      <p:pic>
        <p:nvPicPr>
          <p:cNvPr id="1030" name="Picture 6" descr="C:\Users\DembitskiyMN\Desktop\product_triplek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87361" y="2989682"/>
            <a:ext cx="1116926" cy="1022772"/>
          </a:xfrm>
          <a:prstGeom prst="rect">
            <a:avLst/>
          </a:prstGeom>
          <a:noFill/>
        </p:spPr>
      </p:pic>
      <p:grpSp>
        <p:nvGrpSpPr>
          <p:cNvPr id="66" name="그룹 27"/>
          <p:cNvGrpSpPr/>
          <p:nvPr/>
        </p:nvGrpSpPr>
        <p:grpSpPr>
          <a:xfrm>
            <a:off x="248520" y="1223755"/>
            <a:ext cx="435048" cy="261029"/>
            <a:chOff x="1016605" y="5229200"/>
            <a:chExt cx="900100" cy="540060"/>
          </a:xfrm>
          <a:solidFill>
            <a:schemeClr val="bg1">
              <a:lumMod val="65000"/>
            </a:schemeClr>
          </a:solidFill>
        </p:grpSpPr>
        <p:sp>
          <p:nvSpPr>
            <p:cNvPr id="67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Критерии получения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0" name="타원 28"/>
          <p:cNvSpPr/>
          <p:nvPr/>
        </p:nvSpPr>
        <p:spPr>
          <a:xfrm>
            <a:off x="3011343" y="3594694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3011343" y="2710440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2"/>
          <p:cNvSpPr/>
          <p:nvPr/>
        </p:nvSpPr>
        <p:spPr>
          <a:xfrm>
            <a:off x="3011343" y="580009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2987824" y="578489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60"/>
          <p:cNvGrpSpPr/>
          <p:nvPr/>
        </p:nvGrpSpPr>
        <p:grpSpPr>
          <a:xfrm>
            <a:off x="2987824" y="270892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그룹 60"/>
          <p:cNvGrpSpPr/>
          <p:nvPr/>
        </p:nvGrpSpPr>
        <p:grpSpPr>
          <a:xfrm>
            <a:off x="2987824" y="359317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 bwMode="auto">
          <a:xfrm>
            <a:off x="3653040" y="3501008"/>
            <a:ext cx="4663376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Промышленное предприятие, относящееся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 ОКВЭД (раздел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или ОКВЭД 2 (раздел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к обрабатывающей отрасли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промышленности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3663298" y="1268760"/>
            <a:ext cx="5480702" cy="138499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Ввод в эксплуатацию промышленного предприятия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или нового объекта капитального строительства в рамках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действующего промышленного предприятия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u="sng" dirty="0" smtClean="0">
                <a:latin typeface="Calibri" pitchFamily="34" charset="0"/>
              </a:rPr>
              <a:t>(исключая склады, офисы) </a:t>
            </a:r>
            <a:r>
              <a:rPr lang="ru-RU" sz="1400" b="1" dirty="0" smtClean="0">
                <a:latin typeface="Calibri" pitchFamily="34" charset="0"/>
              </a:rPr>
              <a:t/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 начало промышленной эксплуатации установленного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оборудования не ранее 01.01.2016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649036" y="2636912"/>
            <a:ext cx="4955412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Предприятие должно быть зарегистрировано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в Московской области, как юридическое лицо,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либо как обособленное подразделение 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3644252" y="548680"/>
            <a:ext cx="5499748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Объем инвестиций в инвестиционный проект более 100 млн руб. </a:t>
            </a:r>
            <a:br>
              <a:rPr lang="ru-RU" altLang="ko-KR" sz="1400" b="1" dirty="0" smtClean="0">
                <a:latin typeface="Calibri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и создание</a:t>
            </a:r>
            <a:r>
              <a:rPr lang="en-US" altLang="ko-KR" sz="14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не менее 30 высокопроизводительных рабочих мест </a:t>
            </a:r>
            <a:br>
              <a:rPr lang="ru-RU" altLang="ko-KR" sz="1400" b="1" dirty="0" smtClean="0">
                <a:latin typeface="Calibri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с уровнем оплаты труда от 42,4 тыс. руб.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КРИТЕРИИ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3658136" y="4418528"/>
            <a:ext cx="4970205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Работы связанные с строительством, реконструкцией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или капитальным ремонтом должны быть осуществлены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при условии наличия разрешения на строительство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4" name="타원 28"/>
          <p:cNvSpPr/>
          <p:nvPr/>
        </p:nvSpPr>
        <p:spPr>
          <a:xfrm>
            <a:off x="3011343" y="4492056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그룹 60"/>
          <p:cNvGrpSpPr/>
          <p:nvPr/>
        </p:nvGrpSpPr>
        <p:grpSpPr>
          <a:xfrm>
            <a:off x="2987824" y="449053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6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타원 28"/>
          <p:cNvSpPr/>
          <p:nvPr/>
        </p:nvSpPr>
        <p:spPr>
          <a:xfrm>
            <a:off x="3011343" y="5461840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그룹 60"/>
          <p:cNvGrpSpPr/>
          <p:nvPr/>
        </p:nvGrpSpPr>
        <p:grpSpPr>
          <a:xfrm>
            <a:off x="2987824" y="546032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4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타원 20"/>
          <p:cNvSpPr/>
          <p:nvPr/>
        </p:nvSpPr>
        <p:spPr>
          <a:xfrm>
            <a:off x="3011343" y="1616983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/>
          <p:nvPr/>
        </p:nvGrpSpPr>
        <p:grpSpPr>
          <a:xfrm>
            <a:off x="2987824" y="1615463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 bwMode="auto">
          <a:xfrm>
            <a:off x="3707904" y="5283205"/>
            <a:ext cx="4955412" cy="95410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Предприятие, которое провело инвестиции в проект должно в дальнейшем осуществлять производственную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деятельность и предоставлять в Министерство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отчеты о показателях и рабочих местах в течение 3 лет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3658136" y="6290156"/>
            <a:ext cx="497020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Мера поддержки не распространяется на резидентов особых экономических зон (ОЭЗ)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4" name="타원 28"/>
          <p:cNvSpPr/>
          <p:nvPr/>
        </p:nvSpPr>
        <p:spPr>
          <a:xfrm>
            <a:off x="3011343" y="6220248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" name="그룹 60"/>
          <p:cNvGrpSpPr/>
          <p:nvPr/>
        </p:nvGrpSpPr>
        <p:grpSpPr>
          <a:xfrm>
            <a:off x="2987824" y="6218728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7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0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Предмет компенсации</a:t>
            </a:r>
            <a:endParaRPr lang="ko-KR" altLang="en-US" dirty="0">
              <a:latin typeface="Calibri" pitchFamily="34" charset="0"/>
            </a:endParaRPr>
          </a:p>
        </p:txBody>
      </p:sp>
      <p:grpSp>
        <p:nvGrpSpPr>
          <p:cNvPr id="34" name="그룹 4"/>
          <p:cNvGrpSpPr/>
          <p:nvPr/>
        </p:nvGrpSpPr>
        <p:grpSpPr>
          <a:xfrm>
            <a:off x="2843808" y="1988840"/>
            <a:ext cx="3771659" cy="4020903"/>
            <a:chOff x="2686171" y="1838366"/>
            <a:chExt cx="3771659" cy="4020903"/>
          </a:xfrm>
          <a:solidFill>
            <a:schemeClr val="tx2"/>
          </a:solidFill>
          <a:effectLst>
            <a:outerShdw blurRad="50800" dist="50800" dir="5400000" algn="ctr" rotWithShape="0">
              <a:schemeClr val="bg1"/>
            </a:outerShdw>
          </a:effectLst>
          <a:scene3d>
            <a:camera prst="perspectiveRelaxedModerately">
              <a:rot lat="19800000" lon="1800000" rev="21000000"/>
            </a:camera>
            <a:lightRig rig="balanced" dir="t"/>
          </a:scene3d>
        </p:grpSpPr>
        <p:sp>
          <p:nvSpPr>
            <p:cNvPr id="35" name="자유형 5"/>
            <p:cNvSpPr/>
            <p:nvPr/>
          </p:nvSpPr>
          <p:spPr>
            <a:xfrm>
              <a:off x="2686171" y="1838366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6"/>
            <p:cNvSpPr/>
            <p:nvPr/>
          </p:nvSpPr>
          <p:spPr>
            <a:xfrm rot="10800000">
              <a:off x="2686171" y="3392332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98000"/>
                  </a:srgb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/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0" name="TextBox 39"/>
          <p:cNvSpPr txBox="1"/>
          <p:nvPr/>
        </p:nvSpPr>
        <p:spPr>
          <a:xfrm>
            <a:off x="-36512" y="1196752"/>
            <a:ext cx="4464496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</a:rPr>
              <a:t>Подтвержденные затраты на создание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и модернизацию инфраструктуры </a:t>
            </a:r>
          </a:p>
          <a:p>
            <a:pPr algn="ctr">
              <a:defRPr/>
            </a:pPr>
            <a:r>
              <a:rPr lang="ru-RU" sz="1400" dirty="0" smtClean="0">
                <a:latin typeface="Calibri" pitchFamily="34" charset="0"/>
              </a:rPr>
              <a:t>Подтвержденные расходы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</a:rPr>
              <a:t>за период предшествующих </a:t>
            </a:r>
            <a:r>
              <a:rPr lang="ru-RU" sz="1400" b="1" dirty="0" smtClean="0">
                <a:latin typeface="Calibri" pitchFamily="34" charset="0"/>
              </a:rPr>
              <a:t>трех лет</a:t>
            </a:r>
            <a:r>
              <a:rPr lang="ru-RU" sz="1400" dirty="0" smtClean="0">
                <a:latin typeface="Calibri" pitchFamily="34" charset="0"/>
              </a:rPr>
              <a:t> до даты подачи заявки на участие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</a:rPr>
              <a:t/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в Конкурсном отборе, связанные с прокладкой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инфраструктурных сетей с представлением всех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подтверждающих документов по проекту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2" name="TextBox 31"/>
          <p:cNvSpPr txBox="1">
            <a:spLocks noChangeArrowheads="1"/>
          </p:cNvSpPr>
          <p:nvPr/>
        </p:nvSpPr>
        <p:spPr bwMode="auto">
          <a:xfrm>
            <a:off x="5580111" y="5117806"/>
            <a:ext cx="352850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</a:rPr>
              <a:t>Компенсируется </a:t>
            </a:r>
            <a:r>
              <a:rPr lang="ru-RU" b="1" dirty="0" smtClean="0">
                <a:latin typeface="Calibri" pitchFamily="34" charset="0"/>
              </a:rPr>
              <a:t>не более 10 %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от стоимости проекта </a:t>
            </a:r>
            <a:r>
              <a:rPr lang="ru-RU" sz="1400" dirty="0" smtClean="0">
                <a:latin typeface="Calibri" pitchFamily="34" charset="0"/>
              </a:rPr>
              <a:t>и </a:t>
            </a:r>
            <a:r>
              <a:rPr lang="ru-RU" b="1" dirty="0" smtClean="0">
                <a:latin typeface="Calibri" pitchFamily="34" charset="0"/>
              </a:rPr>
              <a:t>не более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80 млн. руб.</a:t>
            </a:r>
            <a:r>
              <a:rPr lang="ru-RU" sz="1400" dirty="0" smtClean="0">
                <a:latin typeface="Calibri" pitchFamily="34" charset="0"/>
              </a:rPr>
              <a:t>, но не более суммы затрат,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понесенных на создание</a:t>
            </a:r>
          </a:p>
          <a:p>
            <a:pPr algn="ctr"/>
            <a:r>
              <a:rPr lang="ru-RU" sz="1400" dirty="0" smtClean="0">
                <a:latin typeface="Calibri" pitchFamily="34" charset="0"/>
              </a:rPr>
              <a:t>инженерной инфраструктуры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47" name="직선 화살표 연결선 17"/>
          <p:cNvCxnSpPr/>
          <p:nvPr/>
        </p:nvCxnSpPr>
        <p:spPr>
          <a:xfrm>
            <a:off x="179512" y="2852936"/>
            <a:ext cx="3528392" cy="5809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19"/>
          <p:cNvCxnSpPr/>
          <p:nvPr/>
        </p:nvCxnSpPr>
        <p:spPr>
          <a:xfrm flipH="1">
            <a:off x="6084168" y="5085184"/>
            <a:ext cx="2880320" cy="0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타원 4"/>
          <p:cNvSpPr/>
          <p:nvPr/>
        </p:nvSpPr>
        <p:spPr>
          <a:xfrm>
            <a:off x="4122440" y="99119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3024" y="780548"/>
            <a:ext cx="2016224" cy="1069514"/>
          </a:xfrm>
        </p:spPr>
        <p:txBody>
          <a:bodyPr/>
          <a:lstStyle/>
          <a:p>
            <a:r>
              <a:rPr lang="ru-RU" altLang="ko-KR" sz="3200" dirty="0" smtClean="0">
                <a:solidFill>
                  <a:schemeClr val="tx1"/>
                </a:solidFill>
                <a:latin typeface="Calibri" pitchFamily="34" charset="0"/>
              </a:rPr>
              <a:t>Критерии</a:t>
            </a:r>
            <a:endParaRPr lang="ko-KR" altLang="en-US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3" name="모서리가 둥근 직사각형 16"/>
          <p:cNvSpPr/>
          <p:nvPr/>
        </p:nvSpPr>
        <p:spPr>
          <a:xfrm rot="10800000">
            <a:off x="1763686" y="3097298"/>
            <a:ext cx="7056785" cy="1340960"/>
          </a:xfrm>
          <a:prstGeom prst="roundRect">
            <a:avLst>
              <a:gd name="adj" fmla="val 48062"/>
            </a:avLst>
          </a:prstGeom>
          <a:solidFill>
            <a:schemeClr val="bg1">
              <a:lumMod val="85000"/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타원 5"/>
          <p:cNvSpPr/>
          <p:nvPr/>
        </p:nvSpPr>
        <p:spPr>
          <a:xfrm>
            <a:off x="1799912" y="3086877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원형 4"/>
          <p:cNvSpPr/>
          <p:nvPr/>
        </p:nvSpPr>
        <p:spPr>
          <a:xfrm rot="6749684">
            <a:off x="1721847" y="3106890"/>
            <a:ext cx="1337710" cy="1270971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타원 6"/>
          <p:cNvSpPr/>
          <p:nvPr/>
        </p:nvSpPr>
        <p:spPr>
          <a:xfrm>
            <a:off x="1979711" y="3313322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03648" y="4509120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Производственные объекты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оборудование учтены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на основных средствах,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получены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акты ввода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в эксплуатацию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876256" y="4536919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Подтверждение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фактически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 проведенных затрат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на реализацию проекта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 инфраструктуру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" name="도넛 82"/>
          <p:cNvSpPr/>
          <p:nvPr/>
        </p:nvSpPr>
        <p:spPr>
          <a:xfrm>
            <a:off x="4266211" y="242890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>
            <a:stCxn id="31" idx="2"/>
          </p:cNvCxnSpPr>
          <p:nvPr/>
        </p:nvCxnSpPr>
        <p:spPr>
          <a:xfrm>
            <a:off x="4122440" y="1368016"/>
            <a:ext cx="0" cy="1700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타원 9"/>
          <p:cNvSpPr/>
          <p:nvPr/>
        </p:nvSpPr>
        <p:spPr>
          <a:xfrm>
            <a:off x="7452321" y="3081036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원형 10"/>
          <p:cNvSpPr/>
          <p:nvPr/>
        </p:nvSpPr>
        <p:spPr>
          <a:xfrm rot="19689918">
            <a:off x="7483852" y="3106877"/>
            <a:ext cx="1339492" cy="1320656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타원 11"/>
          <p:cNvSpPr/>
          <p:nvPr/>
        </p:nvSpPr>
        <p:spPr>
          <a:xfrm>
            <a:off x="7713601" y="3319255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812360" y="3387071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7" name="Прямая со стрелкой 56"/>
          <p:cNvCxnSpPr>
            <a:stCxn id="31" idx="6"/>
          </p:cNvCxnSpPr>
          <p:nvPr/>
        </p:nvCxnSpPr>
        <p:spPr>
          <a:xfrm flipH="1">
            <a:off x="6642720" y="1368016"/>
            <a:ext cx="17512" cy="1700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051719" y="3385330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8" name="타원 9"/>
          <p:cNvSpPr/>
          <p:nvPr/>
        </p:nvSpPr>
        <p:spPr>
          <a:xfrm>
            <a:off x="4644009" y="3081036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원형 10"/>
          <p:cNvSpPr/>
          <p:nvPr/>
        </p:nvSpPr>
        <p:spPr>
          <a:xfrm rot="19689918">
            <a:off x="4675540" y="3106877"/>
            <a:ext cx="1339492" cy="1320656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타원 11"/>
          <p:cNvSpPr/>
          <p:nvPr/>
        </p:nvSpPr>
        <p:spPr>
          <a:xfrm>
            <a:off x="4905289" y="3319255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004048" y="3387071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9952" y="4509120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 smtClean="0">
                <a:latin typeface="Calibri" pitchFamily="34" charset="0"/>
              </a:rPr>
              <a:t>Наличие разрешения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 строительство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+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наличие разрешений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 ввод сетей инженерной инфраструктуры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и объекта капитального строительства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Конкурсный отбор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2903839" y="3988581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2"/>
          <p:cNvSpPr/>
          <p:nvPr/>
        </p:nvSpPr>
        <p:spPr>
          <a:xfrm>
            <a:off x="2903839" y="1774336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2880320" y="177281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60"/>
          <p:cNvGrpSpPr/>
          <p:nvPr/>
        </p:nvGrpSpPr>
        <p:grpSpPr>
          <a:xfrm>
            <a:off x="2880320" y="3987061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3555794" y="2667092"/>
            <a:ext cx="5480702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itchFamily="34" charset="0"/>
              </a:rPr>
              <a:t>Рассмотрение пакета документов + направление заявки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на рассмотрение в профильные ведомства Московской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области для рассмотрения в части касающейся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541532" y="3843045"/>
            <a:ext cx="5494964" cy="107721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Calibri" pitchFamily="34" charset="0"/>
              </a:rPr>
              <a:t>Выезд Инспекционной </a:t>
            </a:r>
            <a:r>
              <a:rPr lang="ru-RU" sz="1600" b="1" dirty="0" smtClean="0">
                <a:latin typeface="Calibri" pitchFamily="34" charset="0"/>
              </a:rPr>
              <a:t>комиссии </a:t>
            </a:r>
            <a:r>
              <a:rPr lang="ru-RU" sz="1600" b="1" dirty="0">
                <a:latin typeface="Calibri" panose="020F0502020204030204" pitchFamily="34" charset="0"/>
                <a:cs typeface="Arial" panose="020B0604020202020204" pitchFamily="34" charset="0"/>
              </a:rPr>
              <a:t>МИИ МО </a:t>
            </a:r>
            <a:r>
              <a:rPr lang="ru-RU" sz="1600" b="1" dirty="0" smtClean="0">
                <a:latin typeface="Calibri" pitchFamily="34" charset="0"/>
              </a:rPr>
              <a:t>на </a:t>
            </a:r>
            <a:r>
              <a:rPr lang="ru-RU" sz="1600" b="1" dirty="0">
                <a:latin typeface="Calibri" pitchFamily="34" charset="0"/>
              </a:rPr>
              <a:t>предприятия с целью </a:t>
            </a:r>
            <a:r>
              <a:rPr lang="ru-RU" sz="1600" b="1" dirty="0" smtClean="0">
                <a:latin typeface="Calibri" pitchFamily="34" charset="0"/>
              </a:rPr>
              <a:t>подтверждения </a:t>
            </a:r>
            <a:r>
              <a:rPr lang="ru-RU" sz="1600" b="1" dirty="0">
                <a:latin typeface="Calibri" pitchFamily="34" charset="0"/>
              </a:rPr>
              <a:t>сведений по осуществлению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производственной деятельности </a:t>
            </a:r>
            <a:r>
              <a:rPr lang="ru-RU" sz="1600" b="1" dirty="0">
                <a:latin typeface="Calibri" pitchFamily="34" charset="0"/>
              </a:rPr>
              <a:t>на реализованном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инвестиционном </a:t>
            </a:r>
            <a:r>
              <a:rPr lang="ru-RU" sz="1600" b="1" dirty="0">
                <a:latin typeface="Calibri" pitchFamily="34" charset="0"/>
              </a:rPr>
              <a:t>проекте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3536748" y="1887023"/>
            <a:ext cx="5499748" cy="33855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600" b="1" dirty="0" smtClean="0">
                <a:latin typeface="Calibri" pitchFamily="34" charset="0"/>
                <a:cs typeface="Arial" pitchFamily="34" charset="0"/>
              </a:rPr>
              <a:t>Прием заявок и пакета документов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ТАЙМИНГ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51" name="타원 20"/>
          <p:cNvSpPr/>
          <p:nvPr/>
        </p:nvSpPr>
        <p:spPr>
          <a:xfrm>
            <a:off x="2903839" y="2877706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/>
          <p:nvPr/>
        </p:nvGrpSpPr>
        <p:grpSpPr>
          <a:xfrm>
            <a:off x="2880320" y="287618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3" name="타원 20"/>
          <p:cNvSpPr/>
          <p:nvPr/>
        </p:nvSpPr>
        <p:spPr>
          <a:xfrm>
            <a:off x="2903839" y="5086704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그룹 60"/>
          <p:cNvGrpSpPr/>
          <p:nvPr/>
        </p:nvGrpSpPr>
        <p:grpSpPr>
          <a:xfrm>
            <a:off x="2880320" y="508518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5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8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1" name="TextBox 100"/>
          <p:cNvSpPr txBox="1"/>
          <p:nvPr/>
        </p:nvSpPr>
        <p:spPr bwMode="auto">
          <a:xfrm>
            <a:off x="3541532" y="5103768"/>
            <a:ext cx="5494964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Подготовка заключений + сбор позиции </a:t>
            </a:r>
            <a:r>
              <a:rPr lang="ru-RU" sz="1600" b="1" dirty="0">
                <a:latin typeface="Calibri" pitchFamily="34" charset="0"/>
              </a:rPr>
              <a:t>профильные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ведомств Московской </a:t>
            </a:r>
            <a:r>
              <a:rPr lang="ru-RU" sz="1600" b="1" dirty="0">
                <a:latin typeface="Calibri" pitchFamily="34" charset="0"/>
              </a:rPr>
              <a:t>области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 bwMode="auto">
          <a:xfrm>
            <a:off x="3635896" y="980728"/>
            <a:ext cx="549974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32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Октябрь-Ноябрь</a:t>
            </a:r>
            <a:endParaRPr lang="ko-KR" altLang="en-US" sz="3200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9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Конкурсный отбор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ТАЙМИНГ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102" name="타원 20"/>
          <p:cNvSpPr/>
          <p:nvPr/>
        </p:nvSpPr>
        <p:spPr>
          <a:xfrm>
            <a:off x="2903839" y="1475869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그룹 60"/>
          <p:cNvGrpSpPr/>
          <p:nvPr/>
        </p:nvGrpSpPr>
        <p:grpSpPr>
          <a:xfrm>
            <a:off x="2880320" y="1474349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4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7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0" name="TextBox 109"/>
          <p:cNvSpPr txBox="1"/>
          <p:nvPr/>
        </p:nvSpPr>
        <p:spPr bwMode="auto">
          <a:xfrm>
            <a:off x="3541532" y="1474349"/>
            <a:ext cx="5494964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Проведение заседания Конкурсной комиссии +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подписание Протокола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타원 20"/>
          <p:cNvSpPr/>
          <p:nvPr/>
        </p:nvSpPr>
        <p:spPr>
          <a:xfrm>
            <a:off x="2903839" y="2494416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" name="그룹 60"/>
          <p:cNvGrpSpPr/>
          <p:nvPr/>
        </p:nvGrpSpPr>
        <p:grpSpPr>
          <a:xfrm>
            <a:off x="2880320" y="249289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9" name="TextBox 118"/>
          <p:cNvSpPr txBox="1"/>
          <p:nvPr/>
        </p:nvSpPr>
        <p:spPr bwMode="auto">
          <a:xfrm>
            <a:off x="3541532" y="2492896"/>
            <a:ext cx="560246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Размещение Протокола с результатами Конкурсного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отбора на </a:t>
            </a:r>
            <a:r>
              <a:rPr lang="ru-RU" sz="1600" b="1" dirty="0">
                <a:latin typeface="Calibri" panose="020F0502020204030204" pitchFamily="34" charset="0"/>
                <a:cs typeface="Arial" panose="020B0604020202020204" pitchFamily="34" charset="0"/>
              </a:rPr>
              <a:t>сайте МИИ МО в </a:t>
            </a: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сети Интернет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 bwMode="auto">
          <a:xfrm>
            <a:off x="3635896" y="692696"/>
            <a:ext cx="549974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32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Декабрь</a:t>
            </a:r>
            <a:endParaRPr lang="ko-KR" altLang="en-US" sz="2800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2" name="타원 20"/>
          <p:cNvSpPr/>
          <p:nvPr/>
        </p:nvSpPr>
        <p:spPr>
          <a:xfrm>
            <a:off x="2867327" y="3646544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" name="그룹 60"/>
          <p:cNvGrpSpPr/>
          <p:nvPr/>
        </p:nvGrpSpPr>
        <p:grpSpPr>
          <a:xfrm>
            <a:off x="2843808" y="364502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4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7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0" name="TextBox 129"/>
          <p:cNvSpPr txBox="1"/>
          <p:nvPr/>
        </p:nvSpPr>
        <p:spPr bwMode="auto">
          <a:xfrm>
            <a:off x="3505020" y="3645024"/>
            <a:ext cx="560246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Заключение соглашений между МИИ МО и победителями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Конкурсного отбора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타원 20"/>
          <p:cNvSpPr/>
          <p:nvPr/>
        </p:nvSpPr>
        <p:spPr>
          <a:xfrm>
            <a:off x="2867327" y="4840500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2" name="그룹 60"/>
          <p:cNvGrpSpPr/>
          <p:nvPr/>
        </p:nvGrpSpPr>
        <p:grpSpPr>
          <a:xfrm>
            <a:off x="2843808" y="483898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 bwMode="auto">
          <a:xfrm>
            <a:off x="3505020" y="4797152"/>
            <a:ext cx="5602468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Принятие бюджетных обязательств;</a:t>
            </a:r>
          </a:p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Регистрация соглашения в МинФине МО;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Перечисление субсидий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6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635133"/>
            <a:ext cx="781236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Московской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Справочная информация по телефону: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8-985-234-09-43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Казьмин Виктор Александрович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79512" cy="21377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189</Words>
  <Application>Microsoft Office PowerPoint</Application>
  <PresentationFormat>Экран (4:3)</PresentationFormat>
  <Paragraphs>56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Слайд 1</vt:lpstr>
      <vt:lpstr>Условия реализации</vt:lpstr>
      <vt:lpstr>Критерии получения</vt:lpstr>
      <vt:lpstr>Предмет компенсации</vt:lpstr>
      <vt:lpstr>Критерии</vt:lpstr>
      <vt:lpstr>Конкурсный отбор</vt:lpstr>
      <vt:lpstr>Конкурсный отбор</vt:lpstr>
      <vt:lpstr>Слайд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</cp:lastModifiedBy>
  <cp:revision>246</cp:revision>
  <dcterms:created xsi:type="dcterms:W3CDTF">2014-04-01T16:35:38Z</dcterms:created>
  <dcterms:modified xsi:type="dcterms:W3CDTF">2016-11-01T13:56:21Z</dcterms:modified>
</cp:coreProperties>
</file>